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83" r:id="rId11"/>
    <p:sldId id="266" r:id="rId12"/>
    <p:sldId id="287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84" r:id="rId23"/>
    <p:sldId id="276" r:id="rId24"/>
    <p:sldId id="277" r:id="rId25"/>
    <p:sldId id="278" r:id="rId26"/>
    <p:sldId id="279" r:id="rId27"/>
    <p:sldId id="285" r:id="rId28"/>
    <p:sldId id="286" r:id="rId29"/>
    <p:sldId id="280" r:id="rId30"/>
    <p:sldId id="281" r:id="rId31"/>
    <p:sldId id="289" r:id="rId32"/>
    <p:sldId id="288" r:id="rId33"/>
    <p:sldId id="282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7" d="100"/>
          <a:sy n="97" d="100"/>
        </p:scale>
        <p:origin x="-187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10/06/16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10/06/16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10/06/16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10/06/16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10/06/16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10/06/16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10/06/16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10/06/16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10/06/16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10/06/16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10/06/16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hyperlink" Target="http://creativecommons.org/licenses/by-nc-sa/4.0/" TargetMode="Externa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</a:t>
            </a:r>
            <a:r>
              <a:rPr lang="en-US" sz="700" dirty="0" smtClean="0">
                <a:latin typeface="Montserrat"/>
              </a:rPr>
              <a:t>2016 except where credited elsewhere. </a:t>
            </a:r>
            <a:r>
              <a:rPr lang="en-US" sz="700" dirty="0" smtClean="0">
                <a:latin typeface="Montserrat"/>
              </a:rPr>
              <a:t>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28175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hyperlink" Target="http://martinfowler.com/bliki/BlueGreenDeployment.html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hyperlink" Target="http://12factor.net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Containers, Cloud Native Computing, </a:t>
            </a:r>
            <a:r>
              <a:rPr lang="en-US" dirty="0" err="1" smtClean="0"/>
              <a:t>DevOps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r>
              <a:rPr lang="en-US" dirty="0">
                <a:ea typeface="ヒラギノ角ゴ ProN W3" charset="0"/>
                <a:cs typeface="ヒラギノ角ゴ ProN W3" charset="0"/>
              </a:rPr>
              <a:t>Software Engineering </a:t>
            </a:r>
            <a:r>
              <a:rPr lang="en-US" dirty="0" err="1">
                <a:ea typeface="ヒラギノ角ゴ ProN W3" charset="0"/>
                <a:cs typeface="ヒラギノ角ゴ ProN W3" charset="0"/>
              </a:rPr>
              <a:t>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r>
              <a:rPr lang="en-US" dirty="0" smtClean="0">
                <a:ea typeface="ヒラギノ角ゴ ProN W3" charset="0"/>
                <a:cs typeface="ヒラギノ角ゴ ProN W3" charset="0"/>
              </a:rPr>
              <a:t>June 2016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986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Alternatives to LXC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xhyve</a:t>
            </a:r>
            <a:r>
              <a:rPr lang="en-US" dirty="0" smtClean="0"/>
              <a:t> – OS/X</a:t>
            </a:r>
          </a:p>
          <a:p>
            <a:r>
              <a:rPr lang="en-US" dirty="0" err="1" smtClean="0"/>
              <a:t>bhyve</a:t>
            </a:r>
            <a:r>
              <a:rPr lang="en-US" dirty="0" smtClean="0"/>
              <a:t> – BSD containers</a:t>
            </a:r>
          </a:p>
          <a:p>
            <a:r>
              <a:rPr lang="en-US" dirty="0" err="1" smtClean="0"/>
              <a:t>rkt</a:t>
            </a:r>
            <a:r>
              <a:rPr lang="en-US" dirty="0" smtClean="0"/>
              <a:t> – </a:t>
            </a:r>
            <a:r>
              <a:rPr lang="en-US" dirty="0" err="1" smtClean="0"/>
              <a:t>CoreOS</a:t>
            </a:r>
            <a:r>
              <a:rPr lang="en-US" dirty="0" smtClean="0"/>
              <a:t> Rocket (aiming at </a:t>
            </a:r>
            <a:r>
              <a:rPr lang="en-US" dirty="0" err="1" smtClean="0"/>
              <a:t>Docker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747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libcontainer</a:t>
            </a:r>
            <a:r>
              <a:rPr lang="en-US" dirty="0" smtClean="0"/>
              <a:t> and the Open Container Foundation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A </a:t>
            </a:r>
            <a:r>
              <a:rPr lang="en-US" sz="2800" dirty="0" err="1" smtClean="0"/>
              <a:t>standardised</a:t>
            </a:r>
            <a:r>
              <a:rPr lang="en-US" sz="2800" dirty="0" smtClean="0"/>
              <a:t> interface into the container layer</a:t>
            </a:r>
          </a:p>
          <a:p>
            <a:pPr lvl="1"/>
            <a:r>
              <a:rPr lang="en-US" sz="2400" dirty="0" smtClean="0"/>
              <a:t>Part of </a:t>
            </a:r>
            <a:r>
              <a:rPr lang="en-US" sz="2400" dirty="0" err="1" smtClean="0"/>
              <a:t>runC</a:t>
            </a:r>
            <a:r>
              <a:rPr lang="en-US" sz="2400" dirty="0" smtClean="0"/>
              <a:t> the open runtime from </a:t>
            </a:r>
            <a:r>
              <a:rPr lang="en-US" sz="2400" dirty="0" err="1" smtClean="0"/>
              <a:t>Docker</a:t>
            </a:r>
            <a:endParaRPr lang="en-US" sz="2400" dirty="0" smtClean="0"/>
          </a:p>
          <a:p>
            <a:pPr lvl="1"/>
            <a:r>
              <a:rPr lang="en-US" sz="2400" dirty="0" smtClean="0"/>
              <a:t>A key basis of the Open Container Foundation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300" y="3753970"/>
            <a:ext cx="71374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177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Native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12900"/>
            <a:ext cx="8991600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533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Cloud Native Computing Foundation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new definition of “Cloud Native”</a:t>
            </a:r>
          </a:p>
          <a:p>
            <a:pPr lvl="1"/>
            <a:r>
              <a:rPr lang="en-US" dirty="0" smtClean="0"/>
              <a:t>Container Packaged</a:t>
            </a:r>
          </a:p>
          <a:p>
            <a:pPr lvl="1"/>
            <a:r>
              <a:rPr lang="en-US" dirty="0" smtClean="0"/>
              <a:t>Dynamically Managed</a:t>
            </a:r>
          </a:p>
          <a:p>
            <a:pPr lvl="1"/>
            <a:r>
              <a:rPr lang="en-US" dirty="0" smtClean="0"/>
              <a:t>Micro-Service oriented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425" y="3810203"/>
            <a:ext cx="6506689" cy="2798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737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on top of LXC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Docker</a:t>
            </a:r>
            <a:r>
              <a:rPr lang="en-US" dirty="0" smtClean="0"/>
              <a:t> adds several things to LXC and containerization:</a:t>
            </a:r>
          </a:p>
          <a:p>
            <a:pPr lvl="1"/>
            <a:r>
              <a:rPr lang="en-US" dirty="0" smtClean="0"/>
              <a:t>Copy on write </a:t>
            </a:r>
            <a:r>
              <a:rPr lang="en-US" dirty="0" err="1" smtClean="0"/>
              <a:t>filesystem</a:t>
            </a:r>
            <a:endParaRPr lang="en-US" dirty="0" smtClean="0"/>
          </a:p>
          <a:p>
            <a:pPr lvl="2"/>
            <a:r>
              <a:rPr lang="en-US" dirty="0" smtClean="0"/>
              <a:t>Layered images and the ability to extend machines easily</a:t>
            </a:r>
          </a:p>
          <a:p>
            <a:pPr lvl="1"/>
            <a:r>
              <a:rPr lang="en-US" dirty="0" smtClean="0"/>
              <a:t>Simple textual </a:t>
            </a:r>
            <a:r>
              <a:rPr lang="en-US" dirty="0" err="1" smtClean="0"/>
              <a:t>config</a:t>
            </a:r>
            <a:r>
              <a:rPr lang="en-US" dirty="0" smtClean="0"/>
              <a:t> file</a:t>
            </a:r>
          </a:p>
          <a:p>
            <a:pPr lvl="1"/>
            <a:r>
              <a:rPr lang="en-US" dirty="0" smtClean="0"/>
              <a:t>Portable deployment across machines</a:t>
            </a:r>
          </a:p>
          <a:p>
            <a:pPr lvl="2"/>
            <a:r>
              <a:rPr lang="en-US" dirty="0" smtClean="0"/>
              <a:t>Creating an ecosystem of images</a:t>
            </a:r>
          </a:p>
          <a:p>
            <a:pPr lvl="1"/>
            <a:r>
              <a:rPr lang="en-US" dirty="0" smtClean="0"/>
              <a:t>Application centric</a:t>
            </a:r>
          </a:p>
          <a:p>
            <a:pPr lvl="2"/>
            <a:r>
              <a:rPr lang="en-US" dirty="0" smtClean="0"/>
              <a:t>Each VM is a process (roughly speaking)</a:t>
            </a:r>
          </a:p>
          <a:p>
            <a:pPr lvl="1"/>
            <a:r>
              <a:rPr lang="en-US" dirty="0" smtClean="0"/>
              <a:t>Plus others (auto-build,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5870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Docker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i="1" dirty="0" smtClean="0"/>
              <a:t>ecosystem </a:t>
            </a:r>
            <a:r>
              <a:rPr lang="en-US" dirty="0" smtClean="0"/>
              <a:t>has created a </a:t>
            </a:r>
            <a:r>
              <a:rPr lang="en-US" i="1" dirty="0" smtClean="0"/>
              <a:t> network effect</a:t>
            </a:r>
            <a:endParaRPr lang="en-US" dirty="0"/>
          </a:p>
          <a:p>
            <a:r>
              <a:rPr lang="en-US" dirty="0" smtClean="0"/>
              <a:t>Metcalfe’s Law states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value of a telecommunications network is proportional to the square of the number of connected users of the system </a:t>
            </a:r>
          </a:p>
          <a:p>
            <a:r>
              <a:rPr lang="en-US" dirty="0" smtClean="0"/>
              <a:t>There is surely a corollary for ecosystems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837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</a:t>
            </a:r>
            <a:r>
              <a:rPr lang="en-US" dirty="0" err="1" smtClean="0"/>
              <a:t>Docker</a:t>
            </a:r>
            <a:r>
              <a:rPr lang="en-US" dirty="0" smtClean="0"/>
              <a:t> work?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5400"/>
            <a:ext cx="9144000" cy="476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0567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Some simple </a:t>
            </a:r>
            <a:r>
              <a:rPr lang="en-US" dirty="0" err="1" smtClean="0"/>
              <a:t>Docker</a:t>
            </a:r>
            <a:r>
              <a:rPr lang="en-US" dirty="0" smtClean="0"/>
              <a:t>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apt-get install </a:t>
            </a:r>
            <a:r>
              <a:rPr lang="en-US" dirty="0" err="1" smtClean="0"/>
              <a:t>docker.io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pull </a:t>
            </a:r>
            <a:r>
              <a:rPr lang="en-US" dirty="0" err="1" smtClean="0"/>
              <a:t>ubuntu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run –t –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ubuntu</a:t>
            </a:r>
            <a:r>
              <a:rPr lang="en-US" dirty="0" smtClean="0"/>
              <a:t> /bin/bash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 err="1" smtClean="0"/>
              <a:t>ps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commit </a:t>
            </a:r>
            <a:r>
              <a:rPr lang="en-US" dirty="0" err="1" smtClean="0"/>
              <a:t>funky_freo</a:t>
            </a:r>
            <a:r>
              <a:rPr lang="en-US" dirty="0" smtClean="0"/>
              <a:t> image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 push image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7483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320" y="1417638"/>
            <a:ext cx="4657223" cy="442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5757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r>
              <a:rPr lang="en-US" dirty="0" smtClean="0"/>
              <a:t> is the codification of the interface between Development and Operations</a:t>
            </a:r>
          </a:p>
          <a:p>
            <a:pPr lvl="1"/>
            <a:r>
              <a:rPr lang="en-US" dirty="0" smtClean="0"/>
              <a:t>Agile </a:t>
            </a:r>
          </a:p>
          <a:p>
            <a:pPr lvl="1"/>
            <a:r>
              <a:rPr lang="en-US" dirty="0" smtClean="0"/>
              <a:t>Repeatable</a:t>
            </a:r>
          </a:p>
          <a:p>
            <a:pPr lvl="1"/>
            <a:r>
              <a:rPr lang="en-US" dirty="0" smtClean="0"/>
              <a:t>Collaborative</a:t>
            </a:r>
          </a:p>
          <a:p>
            <a:pPr lvl="1"/>
            <a:r>
              <a:rPr lang="en-US" dirty="0" smtClean="0"/>
              <a:t>Versioned </a:t>
            </a:r>
          </a:p>
          <a:p>
            <a:pPr lvl="1"/>
            <a:r>
              <a:rPr lang="en-US" dirty="0" smtClean="0"/>
              <a:t>Automated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788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Containers</a:t>
            </a:r>
          </a:p>
          <a:p>
            <a:r>
              <a:rPr lang="en-US" dirty="0" smtClean="0"/>
              <a:t>History and Approach</a:t>
            </a:r>
          </a:p>
          <a:p>
            <a:r>
              <a:rPr lang="en-US" dirty="0" err="1" smtClean="0"/>
              <a:t>Docker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ecosystem</a:t>
            </a:r>
          </a:p>
          <a:p>
            <a:r>
              <a:rPr lang="en-US" dirty="0" err="1" smtClean="0"/>
              <a:t>PaaS</a:t>
            </a:r>
            <a:r>
              <a:rPr lang="en-US" dirty="0" smtClean="0"/>
              <a:t> in a container model</a:t>
            </a:r>
            <a:endParaRPr lang="en-US" dirty="0"/>
          </a:p>
          <a:p>
            <a:r>
              <a:rPr lang="en-US" dirty="0" smtClean="0"/>
              <a:t>Futures</a:t>
            </a:r>
          </a:p>
        </p:txBody>
      </p:sp>
    </p:spTree>
    <p:extLst>
      <p:ext uri="{BB962C8B-B14F-4D97-AF65-F5344CB8AC3E}">
        <p14:creationId xmlns:p14="http://schemas.microsoft.com/office/powerpoint/2010/main" val="5638496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and </a:t>
            </a:r>
            <a:r>
              <a:rPr lang="en-US" dirty="0" err="1" smtClean="0"/>
              <a:t>DevOps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could be argued strongly that the rise of </a:t>
            </a:r>
            <a:r>
              <a:rPr lang="en-US" dirty="0" err="1" smtClean="0"/>
              <a:t>DevOps</a:t>
            </a:r>
            <a:r>
              <a:rPr lang="en-US" dirty="0" smtClean="0"/>
              <a:t> is tied to the rise of Cloud</a:t>
            </a:r>
          </a:p>
          <a:p>
            <a:pPr lvl="1"/>
            <a:r>
              <a:rPr lang="en-US" dirty="0" smtClean="0"/>
              <a:t>Clear requirement for automated, repeatable configuration and deployment</a:t>
            </a:r>
          </a:p>
          <a:p>
            <a:pPr lvl="1"/>
            <a:r>
              <a:rPr lang="en-US" dirty="0" smtClean="0"/>
              <a:t>Reducing the hardware provisioning time has highlighted the challenges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5134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Kittens </a:t>
            </a:r>
            <a:r>
              <a:rPr lang="en-US" sz="3200" dirty="0" err="1"/>
              <a:t>vs</a:t>
            </a:r>
            <a:r>
              <a:rPr lang="en-US" sz="3200" dirty="0"/>
              <a:t> Cattle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(An unpleasant but effective analogy)</a:t>
            </a:r>
            <a:br>
              <a:rPr lang="en-US" sz="3200" dirty="0" smtClean="0"/>
            </a:b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38718" y="1843364"/>
            <a:ext cx="4850952" cy="27286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879" y="1843364"/>
            <a:ext cx="3512634" cy="3512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9035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Immutable 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String in Java</a:t>
            </a:r>
          </a:p>
          <a:p>
            <a:r>
              <a:rPr lang="en-US" dirty="0" smtClean="0"/>
              <a:t>You can’t change a String, only create a new one</a:t>
            </a:r>
          </a:p>
          <a:p>
            <a:endParaRPr lang="en-US" dirty="0"/>
          </a:p>
          <a:p>
            <a:r>
              <a:rPr lang="en-US" dirty="0" smtClean="0"/>
              <a:t>Applies to </a:t>
            </a:r>
            <a:r>
              <a:rPr lang="en-US" dirty="0" err="1" smtClean="0"/>
              <a:t>devops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Never change a running server</a:t>
            </a:r>
          </a:p>
          <a:p>
            <a:pPr lvl="1"/>
            <a:r>
              <a:rPr lang="en-US" dirty="0" smtClean="0"/>
              <a:t>Only create a new one that is better</a:t>
            </a:r>
          </a:p>
          <a:p>
            <a:pPr lvl="1"/>
            <a:r>
              <a:rPr lang="en-US" dirty="0" smtClean="0"/>
              <a:t>Track the changes in a version control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7524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 Green Deployment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36" y="1242066"/>
            <a:ext cx="8420264" cy="536316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5999" y="6310427"/>
            <a:ext cx="62622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http://martinfowler.com/bliki/</a:t>
            </a:r>
            <a:r>
              <a:rPr lang="en-US" dirty="0" smtClean="0">
                <a:hlinkClick r:id="rId3"/>
              </a:rPr>
              <a:t>BlueGreenDeployment.html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6976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r>
              <a:rPr lang="en-US" dirty="0" smtClean="0"/>
              <a:t>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Puppet, Chef</a:t>
            </a:r>
          </a:p>
          <a:p>
            <a:pPr lvl="1"/>
            <a:r>
              <a:rPr lang="en-US" dirty="0" smtClean="0"/>
              <a:t>Automated configuration and deployment tools</a:t>
            </a:r>
          </a:p>
          <a:p>
            <a:pPr lvl="1"/>
            <a:r>
              <a:rPr lang="en-US" dirty="0" smtClean="0"/>
              <a:t>Allow complex infrastructures to be re-configured automatically</a:t>
            </a:r>
          </a:p>
          <a:p>
            <a:r>
              <a:rPr lang="en-US" dirty="0" smtClean="0"/>
              <a:t>Vagrant</a:t>
            </a:r>
          </a:p>
          <a:p>
            <a:pPr lvl="1"/>
            <a:r>
              <a:rPr lang="en-US" dirty="0" smtClean="0"/>
              <a:t>Create VMs instantly</a:t>
            </a:r>
          </a:p>
          <a:p>
            <a:r>
              <a:rPr lang="en-US" dirty="0" smtClean="0"/>
              <a:t>Plus many many more!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8256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r>
              <a:rPr lang="en-US" dirty="0" smtClean="0"/>
              <a:t> and </a:t>
            </a:r>
            <a:r>
              <a:rPr lang="en-US" dirty="0" err="1" smtClean="0"/>
              <a:t>Docker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is a key </a:t>
            </a:r>
            <a:r>
              <a:rPr lang="en-US" dirty="0" err="1" smtClean="0"/>
              <a:t>DevOps</a:t>
            </a:r>
            <a:r>
              <a:rPr lang="en-US" dirty="0" smtClean="0"/>
              <a:t> tool</a:t>
            </a:r>
          </a:p>
          <a:p>
            <a:r>
              <a:rPr lang="en-US" dirty="0" smtClean="0"/>
              <a:t>Speeds up the creation of repeatable deployments</a:t>
            </a:r>
          </a:p>
          <a:p>
            <a:r>
              <a:rPr lang="en-US" dirty="0" smtClean="0"/>
              <a:t>Consistency between development, test and production</a:t>
            </a:r>
          </a:p>
          <a:p>
            <a:r>
              <a:rPr lang="en-US" dirty="0" smtClean="0"/>
              <a:t>Versioned repository</a:t>
            </a:r>
          </a:p>
          <a:p>
            <a:r>
              <a:rPr lang="en-US" dirty="0" smtClean="0"/>
              <a:t>Works with Chef, Puppet, </a:t>
            </a:r>
            <a:r>
              <a:rPr lang="en-US" dirty="0" err="1" smtClean="0"/>
              <a:t>etc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0008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Challenges with </a:t>
            </a:r>
            <a:r>
              <a:rPr lang="en-US" dirty="0" err="1" smtClean="0"/>
              <a:t>Docker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and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Networking</a:t>
            </a:r>
          </a:p>
          <a:p>
            <a:pPr lvl="1"/>
            <a:r>
              <a:rPr lang="en-US" dirty="0" smtClean="0"/>
              <a:t>It is very complex to connect different containers, even on a single machine</a:t>
            </a:r>
          </a:p>
          <a:p>
            <a:pPr lvl="2"/>
            <a:r>
              <a:rPr lang="en-US" dirty="0" smtClean="0"/>
              <a:t>Weave Networks</a:t>
            </a:r>
          </a:p>
          <a:p>
            <a:pPr lvl="2"/>
            <a:r>
              <a:rPr lang="en-US" dirty="0" err="1" smtClean="0"/>
              <a:t>SocketPlane</a:t>
            </a:r>
            <a:r>
              <a:rPr lang="en-US" dirty="0" smtClean="0"/>
              <a:t> (bought by </a:t>
            </a:r>
            <a:r>
              <a:rPr lang="en-US" dirty="0" err="1" smtClean="0"/>
              <a:t>Docker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Clustering</a:t>
            </a:r>
          </a:p>
          <a:p>
            <a:pPr lvl="1"/>
            <a:r>
              <a:rPr lang="en-US" dirty="0" err="1" smtClean="0"/>
              <a:t>Docker</a:t>
            </a:r>
            <a:r>
              <a:rPr lang="en-US" dirty="0" smtClean="0"/>
              <a:t> Swarm</a:t>
            </a:r>
          </a:p>
          <a:p>
            <a:pPr lvl="1"/>
            <a:r>
              <a:rPr lang="en-US" dirty="0" smtClean="0"/>
              <a:t>Google </a:t>
            </a:r>
            <a:r>
              <a:rPr lang="en-US" dirty="0" err="1" smtClean="0"/>
              <a:t>Kubernetes</a:t>
            </a:r>
            <a:endParaRPr lang="en-US" dirty="0" smtClean="0"/>
          </a:p>
          <a:p>
            <a:pPr lvl="1"/>
            <a:r>
              <a:rPr lang="en-US" dirty="0" err="1" smtClean="0"/>
              <a:t>CoreOS</a:t>
            </a:r>
            <a:endParaRPr lang="en-US" dirty="0" smtClean="0"/>
          </a:p>
          <a:p>
            <a:pPr lvl="1"/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endParaRPr lang="en-US" dirty="0"/>
          </a:p>
          <a:p>
            <a:r>
              <a:rPr lang="en-US" dirty="0" smtClean="0"/>
              <a:t>Lack of mutable file system</a:t>
            </a:r>
          </a:p>
          <a:p>
            <a:pPr lvl="1"/>
            <a:r>
              <a:rPr lang="en-US" dirty="0" err="1" smtClean="0"/>
              <a:t>Flocker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94025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Machine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useful tool for creating and managing </a:t>
            </a:r>
            <a:r>
              <a:rPr lang="en-US" dirty="0" err="1" smtClean="0"/>
              <a:t>docker</a:t>
            </a:r>
            <a:r>
              <a:rPr lang="en-US" dirty="0" smtClean="0"/>
              <a:t> host machines</a:t>
            </a:r>
          </a:p>
          <a:p>
            <a:r>
              <a:rPr lang="en-US" dirty="0" smtClean="0"/>
              <a:t>Works with swarm</a:t>
            </a:r>
          </a:p>
          <a:p>
            <a:r>
              <a:rPr lang="en-US" dirty="0" smtClean="0"/>
              <a:t>Adapters for AWS, </a:t>
            </a:r>
            <a:r>
              <a:rPr lang="en-US" dirty="0" err="1" smtClean="0"/>
              <a:t>DigitalOcean</a:t>
            </a:r>
            <a:r>
              <a:rPr lang="en-US" dirty="0" smtClean="0"/>
              <a:t>, </a:t>
            </a:r>
            <a:r>
              <a:rPr lang="en-US" dirty="0" err="1" smtClean="0"/>
              <a:t>VirtualBox</a:t>
            </a:r>
            <a:r>
              <a:rPr lang="en-US" dirty="0" smtClean="0"/>
              <a:t>, </a:t>
            </a:r>
            <a:r>
              <a:rPr lang="en-US" dirty="0" err="1" smtClean="0"/>
              <a:t>vmWare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1424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Compose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 create a set of containers that work together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74752"/>
            <a:ext cx="9144000" cy="408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5660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/>
              <a:t>Kubernetes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5635" y="1600200"/>
            <a:ext cx="3625398" cy="45259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Open Source cluster management of containers</a:t>
            </a:r>
          </a:p>
          <a:p>
            <a:r>
              <a:rPr lang="en-US" sz="2400" dirty="0" smtClean="0"/>
              <a:t>From Google, but separate from the Borg project</a:t>
            </a:r>
          </a:p>
          <a:p>
            <a:r>
              <a:rPr lang="en-US" sz="2400" dirty="0" smtClean="0"/>
              <a:t>Now donated to the CNCF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0665" y="274637"/>
            <a:ext cx="4520249" cy="5501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300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Sharing of resources</a:t>
            </a:r>
            <a:br>
              <a:rPr lang="en-US" dirty="0" smtClean="0"/>
            </a:br>
            <a:r>
              <a:rPr lang="en-US" dirty="0" err="1" smtClean="0"/>
              <a:t>vs</a:t>
            </a:r>
            <a:r>
              <a:rPr lang="en-US" dirty="0" smtClean="0"/>
              <a:t> Isolation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1210235" y="1583765"/>
            <a:ext cx="0" cy="42582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1243107" y="5841999"/>
            <a:ext cx="689983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16200000">
            <a:off x="69777" y="3180700"/>
            <a:ext cx="1587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More isolation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753027" y="5863698"/>
            <a:ext cx="3389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Better resource </a:t>
            </a:r>
            <a:r>
              <a:rPr lang="en-US" b="1" dirty="0" err="1" smtClean="0"/>
              <a:t>utilisation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374588" y="1667443"/>
            <a:ext cx="2267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Dedicated data </a:t>
            </a:r>
            <a:r>
              <a:rPr lang="en-US" dirty="0" err="1" smtClean="0"/>
              <a:t>centre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542987" y="2417490"/>
            <a:ext cx="19382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Dedicated HW/</a:t>
            </a:r>
            <a:br>
              <a:rPr lang="en-US" dirty="0" smtClean="0"/>
            </a:br>
            <a:r>
              <a:rPr lang="en-US" dirty="0" smtClean="0"/>
              <a:t>Shared </a:t>
            </a:r>
            <a:r>
              <a:rPr lang="en-US" dirty="0" err="1" smtClean="0"/>
              <a:t>Datacentre</a:t>
            </a:r>
            <a:endParaRPr lang="en-US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4102079" y="3214003"/>
            <a:ext cx="1095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Virtual </a:t>
            </a:r>
            <a:br>
              <a:rPr lang="en-US" dirty="0" smtClean="0"/>
            </a:br>
            <a:r>
              <a:rPr lang="en-US" dirty="0" smtClean="0"/>
              <a:t>Machines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19439" y="4479976"/>
            <a:ext cx="19944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Shared OS</a:t>
            </a:r>
            <a:br>
              <a:rPr lang="en-US" dirty="0" smtClean="0"/>
            </a:br>
            <a:r>
              <a:rPr lang="en-US" dirty="0" smtClean="0"/>
              <a:t>Separate processes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1537" y="5182381"/>
            <a:ext cx="902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Shared</a:t>
            </a:r>
          </a:p>
          <a:p>
            <a:r>
              <a:rPr lang="en-US" dirty="0" smtClean="0"/>
              <a:t>Process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197251" y="3974492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Containers</a:t>
            </a:r>
          </a:p>
        </p:txBody>
      </p:sp>
    </p:spTree>
    <p:extLst>
      <p:ext uri="{BB962C8B-B14F-4D97-AF65-F5344CB8AC3E}">
        <p14:creationId xmlns:p14="http://schemas.microsoft.com/office/powerpoint/2010/main" val="9544772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ecosystem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274" y="1417638"/>
            <a:ext cx="5911725" cy="4433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3525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4368"/>
            <a:ext cx="9144000" cy="51282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181661" y="5563615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3"/>
              </a:rPr>
              <a:t>http://12factor.net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2297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12 Factor Apps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Codebase</a:t>
            </a:r>
          </a:p>
          <a:p>
            <a:pPr lvl="1"/>
            <a:r>
              <a:rPr lang="en-US" sz="1400" dirty="0" smtClean="0"/>
              <a:t>One codebase in revision control, many deploys</a:t>
            </a:r>
          </a:p>
          <a:p>
            <a:r>
              <a:rPr lang="en-US" dirty="0" smtClean="0"/>
              <a:t>Dependencies</a:t>
            </a:r>
          </a:p>
          <a:p>
            <a:pPr lvl="1"/>
            <a:r>
              <a:rPr lang="en-US" sz="1400" dirty="0" err="1" smtClean="0"/>
              <a:t>Explicity</a:t>
            </a:r>
            <a:r>
              <a:rPr lang="en-US" sz="1400" dirty="0" smtClean="0"/>
              <a:t> define and declare</a:t>
            </a:r>
            <a:br>
              <a:rPr lang="en-US" sz="1400" dirty="0" smtClean="0"/>
            </a:br>
            <a:endParaRPr lang="en-US" sz="1400" dirty="0" smtClean="0"/>
          </a:p>
          <a:p>
            <a:r>
              <a:rPr lang="en-US" dirty="0" err="1" smtClean="0"/>
              <a:t>Config</a:t>
            </a:r>
            <a:endParaRPr lang="en-US" dirty="0" smtClean="0"/>
          </a:p>
          <a:p>
            <a:pPr lvl="1"/>
            <a:r>
              <a:rPr lang="en-US" sz="1400" dirty="0" smtClean="0"/>
              <a:t>Store </a:t>
            </a:r>
            <a:r>
              <a:rPr lang="en-US" sz="1400" dirty="0" err="1" smtClean="0"/>
              <a:t>config</a:t>
            </a:r>
            <a:r>
              <a:rPr lang="en-US" sz="1400" dirty="0" smtClean="0"/>
              <a:t> in the environment</a:t>
            </a:r>
            <a:br>
              <a:rPr lang="en-US" sz="1400" dirty="0" smtClean="0"/>
            </a:br>
            <a:endParaRPr lang="en-US" sz="1400" dirty="0" smtClean="0"/>
          </a:p>
          <a:p>
            <a:r>
              <a:rPr lang="en-US" dirty="0" smtClean="0"/>
              <a:t>Backing Services</a:t>
            </a:r>
          </a:p>
          <a:p>
            <a:pPr lvl="1"/>
            <a:r>
              <a:rPr lang="en-US" sz="1400" dirty="0" smtClean="0"/>
              <a:t>Treat as attached resources</a:t>
            </a:r>
            <a:br>
              <a:rPr lang="en-US" sz="1400" dirty="0" smtClean="0"/>
            </a:br>
            <a:endParaRPr lang="en-US" sz="1400" dirty="0" smtClean="0"/>
          </a:p>
          <a:p>
            <a:r>
              <a:rPr lang="en-US" dirty="0" smtClean="0"/>
              <a:t>Build, Release, Run</a:t>
            </a:r>
          </a:p>
          <a:p>
            <a:pPr lvl="1"/>
            <a:r>
              <a:rPr lang="en-US" sz="1400" dirty="0" smtClean="0"/>
              <a:t>Strictly separate</a:t>
            </a:r>
            <a:br>
              <a:rPr lang="en-US" sz="1400" dirty="0" smtClean="0"/>
            </a:br>
            <a:endParaRPr lang="en-US" sz="1400" dirty="0" smtClean="0"/>
          </a:p>
          <a:p>
            <a:r>
              <a:rPr lang="en-US" dirty="0" smtClean="0"/>
              <a:t>Processes</a:t>
            </a:r>
          </a:p>
          <a:p>
            <a:pPr lvl="1"/>
            <a:r>
              <a:rPr lang="en-US" sz="1500" dirty="0" smtClean="0"/>
              <a:t>Execute the app as stateless processes</a:t>
            </a:r>
            <a:endParaRPr lang="en-US" sz="1500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Port Binding</a:t>
            </a:r>
          </a:p>
          <a:p>
            <a:pPr lvl="1"/>
            <a:r>
              <a:rPr lang="en-US" sz="1500" dirty="0" smtClean="0"/>
              <a:t>Export services via port binding</a:t>
            </a:r>
            <a:br>
              <a:rPr lang="en-US" sz="1500" dirty="0" smtClean="0"/>
            </a:br>
            <a:endParaRPr lang="en-US" sz="1500" dirty="0" smtClean="0"/>
          </a:p>
          <a:p>
            <a:r>
              <a:rPr lang="en-US" dirty="0" smtClean="0"/>
              <a:t>Concurrency</a:t>
            </a:r>
          </a:p>
          <a:p>
            <a:pPr lvl="1"/>
            <a:r>
              <a:rPr lang="en-US" sz="1500" dirty="0" smtClean="0"/>
              <a:t>Scale out via processes</a:t>
            </a:r>
            <a:br>
              <a:rPr lang="en-US" sz="1500" dirty="0" smtClean="0"/>
            </a:br>
            <a:endParaRPr lang="en-US" sz="1500" dirty="0" smtClean="0"/>
          </a:p>
          <a:p>
            <a:r>
              <a:rPr lang="en-US" dirty="0" smtClean="0"/>
              <a:t>Disposability</a:t>
            </a:r>
          </a:p>
          <a:p>
            <a:pPr lvl="1"/>
            <a:r>
              <a:rPr lang="en-US" sz="1500" dirty="0" smtClean="0"/>
              <a:t>Fast startup and graceful shutdown</a:t>
            </a:r>
          </a:p>
          <a:p>
            <a:r>
              <a:rPr lang="en-US" dirty="0" err="1" smtClean="0"/>
              <a:t>Dev</a:t>
            </a:r>
            <a:r>
              <a:rPr lang="en-US" dirty="0" smtClean="0"/>
              <a:t>/Prod Parity</a:t>
            </a:r>
          </a:p>
          <a:p>
            <a:pPr lvl="1"/>
            <a:r>
              <a:rPr lang="en-US" sz="1500" dirty="0" smtClean="0"/>
              <a:t>Keep </a:t>
            </a:r>
            <a:r>
              <a:rPr lang="en-US" sz="1500" dirty="0" err="1" smtClean="0"/>
              <a:t>dev</a:t>
            </a:r>
            <a:r>
              <a:rPr lang="en-US" sz="1500" dirty="0" smtClean="0"/>
              <a:t>/staging/prod as similar as possible</a:t>
            </a:r>
          </a:p>
          <a:p>
            <a:r>
              <a:rPr lang="en-US" dirty="0" smtClean="0"/>
              <a:t>Logs</a:t>
            </a:r>
          </a:p>
          <a:p>
            <a:pPr lvl="1"/>
            <a:r>
              <a:rPr lang="en-US" sz="1500" dirty="0" smtClean="0"/>
              <a:t>Treat logs as event streams</a:t>
            </a:r>
            <a:br>
              <a:rPr lang="en-US" sz="1500" dirty="0" smtClean="0"/>
            </a:br>
            <a:endParaRPr lang="en-US" sz="1500" dirty="0" smtClean="0"/>
          </a:p>
          <a:p>
            <a:r>
              <a:rPr lang="en-US" dirty="0" smtClean="0"/>
              <a:t>Admin Processes</a:t>
            </a:r>
          </a:p>
          <a:p>
            <a:pPr lvl="1"/>
            <a:r>
              <a:rPr lang="en-US" sz="1500" dirty="0" smtClean="0"/>
              <a:t>Run admin/</a:t>
            </a:r>
            <a:r>
              <a:rPr lang="en-US" sz="1500" dirty="0" err="1" smtClean="0"/>
              <a:t>mgmt</a:t>
            </a:r>
            <a:r>
              <a:rPr lang="en-US" sz="1500" dirty="0" smtClean="0"/>
              <a:t> tasks as one-off processes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16444812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and the Container model</a:t>
            </a:r>
          </a:p>
          <a:p>
            <a:pPr lvl="1"/>
            <a:r>
              <a:rPr lang="en-US" dirty="0" smtClean="0"/>
              <a:t>Lightweight virtualization and repeatability</a:t>
            </a:r>
          </a:p>
          <a:p>
            <a:pPr lvl="1"/>
            <a:r>
              <a:rPr lang="en-US" dirty="0" smtClean="0"/>
              <a:t>Blue Green deployment</a:t>
            </a:r>
          </a:p>
          <a:p>
            <a:pPr lvl="1"/>
            <a:r>
              <a:rPr lang="en-US" dirty="0" smtClean="0"/>
              <a:t>“Warehouse Scale” computing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308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Lightweight Virtualization 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zSystems</a:t>
            </a:r>
            <a:r>
              <a:rPr lang="en-US" dirty="0" smtClean="0"/>
              <a:t> Virtual Servers from late 1990s</a:t>
            </a:r>
          </a:p>
          <a:p>
            <a:pPr lvl="1"/>
            <a:r>
              <a:rPr lang="en-US" sz="2000" dirty="0" smtClean="0"/>
              <a:t>(the mainframe really did do everything first)</a:t>
            </a:r>
          </a:p>
          <a:p>
            <a:r>
              <a:rPr lang="en-US" dirty="0" smtClean="0"/>
              <a:t>Solaris Containers</a:t>
            </a:r>
          </a:p>
          <a:p>
            <a:r>
              <a:rPr lang="en-US" dirty="0" smtClean="0"/>
              <a:t>AIX Workload Partitions</a:t>
            </a:r>
          </a:p>
          <a:p>
            <a:r>
              <a:rPr lang="en-US" dirty="0" smtClean="0"/>
              <a:t>FreeBSD Jail</a:t>
            </a:r>
          </a:p>
          <a:p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173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Container?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lightweight virtual server</a:t>
            </a:r>
          </a:p>
          <a:p>
            <a:pPr lvl="1"/>
            <a:r>
              <a:rPr lang="en-US" dirty="0" smtClean="0"/>
              <a:t>Running within an Operating System</a:t>
            </a:r>
          </a:p>
          <a:p>
            <a:pPr lvl="1"/>
            <a:r>
              <a:rPr lang="en-US" dirty="0" smtClean="0"/>
              <a:t>Providing various levels of isolation and control</a:t>
            </a:r>
          </a:p>
          <a:p>
            <a:pPr lvl="1"/>
            <a:r>
              <a:rPr lang="en-US" dirty="0" smtClean="0"/>
              <a:t>E.g. Disk isolation and control</a:t>
            </a:r>
          </a:p>
          <a:p>
            <a:pPr lvl="1"/>
            <a:r>
              <a:rPr lang="en-US" dirty="0" smtClean="0"/>
              <a:t>Network isolation</a:t>
            </a:r>
          </a:p>
          <a:p>
            <a:pPr lvl="1"/>
            <a:r>
              <a:rPr lang="en-US" dirty="0" smtClean="0"/>
              <a:t>CPU and memory controls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71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Containers at Google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Every </a:t>
            </a:r>
            <a:r>
              <a:rPr lang="en-US" sz="2800" dirty="0" err="1" smtClean="0"/>
              <a:t>GMail</a:t>
            </a:r>
            <a:r>
              <a:rPr lang="en-US" sz="2800" dirty="0" smtClean="0"/>
              <a:t> session is a container</a:t>
            </a:r>
          </a:p>
          <a:p>
            <a:pPr lvl="1"/>
            <a:r>
              <a:rPr lang="en-US" sz="2400" dirty="0" smtClean="0"/>
              <a:t>Try doing an export and then searching your email </a:t>
            </a:r>
            <a:r>
              <a:rPr lang="en-US" sz="2400" dirty="0" smtClean="0">
                <a:sym typeface="Wingdings"/>
              </a:rPr>
              <a:t></a:t>
            </a:r>
          </a:p>
          <a:p>
            <a:r>
              <a:rPr lang="en-US" sz="2800" dirty="0" smtClean="0"/>
              <a:t>“Everything runs in a container”</a:t>
            </a:r>
          </a:p>
          <a:p>
            <a:r>
              <a:rPr lang="en-US" sz="2800" b="1" dirty="0" smtClean="0"/>
              <a:t>2 billion</a:t>
            </a:r>
            <a:r>
              <a:rPr lang="en-US" sz="2800" dirty="0" smtClean="0"/>
              <a:t> containers launched a week</a:t>
            </a:r>
          </a:p>
          <a:p>
            <a:r>
              <a:rPr lang="en-US" sz="2800" dirty="0" smtClean="0"/>
              <a:t>Borg</a:t>
            </a:r>
          </a:p>
          <a:p>
            <a:pPr lvl="1"/>
            <a:r>
              <a:rPr lang="en-US" sz="2400" b="1" dirty="0" smtClean="0"/>
              <a:t>Any</a:t>
            </a:r>
            <a:r>
              <a:rPr lang="en-US" sz="2400" dirty="0" smtClean="0"/>
              <a:t> </a:t>
            </a:r>
            <a:r>
              <a:rPr lang="en-US" sz="2400" dirty="0"/>
              <a:t>G</a:t>
            </a:r>
            <a:r>
              <a:rPr lang="en-US" sz="2400" dirty="0" smtClean="0"/>
              <a:t>oogle developer can instantiate their code in </a:t>
            </a:r>
            <a:r>
              <a:rPr lang="en-US" sz="2400" b="1" dirty="0" smtClean="0"/>
              <a:t>10,000 instances </a:t>
            </a:r>
            <a:r>
              <a:rPr lang="en-US" sz="2400" dirty="0" smtClean="0"/>
              <a:t>any time they want</a:t>
            </a:r>
          </a:p>
          <a:p>
            <a:pPr lvl="1"/>
            <a:r>
              <a:rPr lang="en-US" sz="2400" dirty="0" smtClean="0"/>
              <a:t>Takes about 5 minutes to start that many</a:t>
            </a:r>
          </a:p>
          <a:p>
            <a:pPr lvl="1"/>
            <a:r>
              <a:rPr lang="en-US" sz="2400" dirty="0" smtClean="0"/>
              <a:t>Never exactly 10,000 because of failures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12190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Linux Containers (LXC)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Virtualization inside the Linux Operating System</a:t>
            </a:r>
          </a:p>
          <a:p>
            <a:pPr lvl="1"/>
            <a:r>
              <a:rPr lang="en-US" dirty="0" smtClean="0"/>
              <a:t>Not the only Linux option,</a:t>
            </a:r>
            <a:r>
              <a:rPr lang="en-US" dirty="0"/>
              <a:t> </a:t>
            </a:r>
            <a:r>
              <a:rPr lang="en-US" dirty="0" smtClean="0"/>
              <a:t>but the most popular</a:t>
            </a:r>
          </a:p>
          <a:p>
            <a:r>
              <a:rPr lang="en-US" dirty="0" smtClean="0"/>
              <a:t>Allows virtualization including CPU, memory, disk</a:t>
            </a:r>
          </a:p>
          <a:p>
            <a:r>
              <a:rPr lang="en-US" dirty="0" smtClean="0"/>
              <a:t>Simple and effective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080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sample of LXC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apt-get install </a:t>
            </a:r>
            <a:r>
              <a:rPr lang="en-US" dirty="0" err="1" smtClean="0"/>
              <a:t>lxc</a:t>
            </a:r>
            <a:endParaRPr lang="en-US" dirty="0" smtClean="0"/>
          </a:p>
          <a:p>
            <a:r>
              <a:rPr lang="en-US" dirty="0" err="1"/>
              <a:t>lxc</a:t>
            </a:r>
            <a:r>
              <a:rPr lang="en-US" dirty="0"/>
              <a:t>-create -t </a:t>
            </a:r>
            <a:r>
              <a:rPr lang="en-US" dirty="0" err="1"/>
              <a:t>ubuntu</a:t>
            </a:r>
            <a:r>
              <a:rPr lang="en-US" dirty="0"/>
              <a:t> -n cn-</a:t>
            </a:r>
            <a:r>
              <a:rPr lang="en-US" dirty="0" smtClean="0"/>
              <a:t>01</a:t>
            </a:r>
          </a:p>
          <a:p>
            <a:r>
              <a:rPr lang="en-US" dirty="0" err="1"/>
              <a:t>lxc</a:t>
            </a:r>
            <a:r>
              <a:rPr lang="en-US" dirty="0"/>
              <a:t>-start </a:t>
            </a:r>
            <a:r>
              <a:rPr lang="en-US" dirty="0" smtClean="0"/>
              <a:t>–n cn-01</a:t>
            </a:r>
          </a:p>
          <a:p>
            <a:r>
              <a:rPr lang="en-US" dirty="0" err="1" smtClean="0"/>
              <a:t>lxc</a:t>
            </a:r>
            <a:r>
              <a:rPr lang="en-US" dirty="0" smtClean="0"/>
              <a:t>-console –n cn-01</a:t>
            </a:r>
          </a:p>
          <a:p>
            <a:r>
              <a:rPr lang="en-US" dirty="0" err="1" smtClean="0"/>
              <a:t>lxc</a:t>
            </a:r>
            <a:r>
              <a:rPr lang="en-US" dirty="0" smtClean="0"/>
              <a:t>-freeze –n cn-01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101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cgroups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Control of resources by process:</a:t>
            </a:r>
          </a:p>
          <a:p>
            <a:pPr lvl="1"/>
            <a:r>
              <a:rPr lang="en-US" dirty="0" err="1"/>
              <a:t>blkio</a:t>
            </a:r>
            <a:r>
              <a:rPr lang="en-US" dirty="0"/>
              <a:t> — this subsystem sets limits </a:t>
            </a:r>
            <a:r>
              <a:rPr lang="en-US" dirty="0" smtClean="0"/>
              <a:t>block </a:t>
            </a:r>
            <a:r>
              <a:rPr lang="en-US" dirty="0"/>
              <a:t>devices such as physical drives </a:t>
            </a:r>
            <a:endParaRPr lang="en-US" dirty="0" smtClean="0"/>
          </a:p>
          <a:p>
            <a:pPr lvl="1"/>
            <a:r>
              <a:rPr lang="en-US" dirty="0" err="1"/>
              <a:t>c</a:t>
            </a:r>
            <a:r>
              <a:rPr lang="en-US" dirty="0" err="1" smtClean="0"/>
              <a:t>pu</a:t>
            </a:r>
            <a:r>
              <a:rPr lang="en-US" dirty="0" smtClean="0"/>
              <a:t> - access </a:t>
            </a:r>
            <a:r>
              <a:rPr lang="en-US" dirty="0"/>
              <a:t>to the CPU.</a:t>
            </a:r>
          </a:p>
          <a:p>
            <a:pPr lvl="1"/>
            <a:r>
              <a:rPr lang="en-US" dirty="0" err="1"/>
              <a:t>cpuacct</a:t>
            </a:r>
            <a:r>
              <a:rPr lang="en-US" dirty="0"/>
              <a:t> — this </a:t>
            </a:r>
            <a:r>
              <a:rPr lang="en-US" dirty="0" smtClean="0"/>
              <a:t>reports on CPU usage</a:t>
            </a:r>
            <a:endParaRPr lang="en-US" dirty="0"/>
          </a:p>
          <a:p>
            <a:pPr lvl="1"/>
            <a:r>
              <a:rPr lang="en-US" dirty="0" err="1"/>
              <a:t>cpuset</a:t>
            </a:r>
            <a:r>
              <a:rPr lang="en-US" dirty="0"/>
              <a:t> — this </a:t>
            </a:r>
            <a:r>
              <a:rPr lang="en-US" dirty="0" smtClean="0"/>
              <a:t>controls usage by CPUs in a multicore</a:t>
            </a:r>
            <a:endParaRPr lang="en-US" dirty="0"/>
          </a:p>
          <a:p>
            <a:pPr lvl="1"/>
            <a:r>
              <a:rPr lang="en-US" dirty="0"/>
              <a:t>devices — this </a:t>
            </a:r>
            <a:r>
              <a:rPr lang="en-US" dirty="0" smtClean="0"/>
              <a:t>denies or grants access to devices</a:t>
            </a:r>
            <a:endParaRPr lang="en-US" dirty="0"/>
          </a:p>
          <a:p>
            <a:pPr lvl="1"/>
            <a:r>
              <a:rPr lang="en-US" dirty="0"/>
              <a:t>freezer — </a:t>
            </a:r>
            <a:r>
              <a:rPr lang="en-US" dirty="0" smtClean="0"/>
              <a:t>suspends and resumes tasks</a:t>
            </a:r>
            <a:endParaRPr lang="en-US" dirty="0"/>
          </a:p>
          <a:p>
            <a:pPr lvl="1"/>
            <a:r>
              <a:rPr lang="en-US" dirty="0"/>
              <a:t>memory — </a:t>
            </a:r>
            <a:r>
              <a:rPr lang="en-US" dirty="0" smtClean="0"/>
              <a:t>controls and reports on memory usage</a:t>
            </a:r>
            <a:endParaRPr lang="en-US" dirty="0"/>
          </a:p>
          <a:p>
            <a:pPr lvl="1"/>
            <a:r>
              <a:rPr lang="en-US" dirty="0" err="1"/>
              <a:t>net_cls</a:t>
            </a:r>
            <a:r>
              <a:rPr lang="en-US" dirty="0"/>
              <a:t> — </a:t>
            </a:r>
            <a:r>
              <a:rPr lang="en-US" dirty="0" smtClean="0"/>
              <a:t>tags network packets with ids for control</a:t>
            </a:r>
            <a:endParaRPr lang="en-US" dirty="0"/>
          </a:p>
          <a:p>
            <a:pPr lvl="1"/>
            <a:r>
              <a:rPr lang="en-US" dirty="0" err="1"/>
              <a:t>net_prio</a:t>
            </a:r>
            <a:r>
              <a:rPr lang="en-US" dirty="0"/>
              <a:t> </a:t>
            </a:r>
            <a:r>
              <a:rPr lang="en-US" dirty="0" smtClean="0"/>
              <a:t>— priority </a:t>
            </a:r>
            <a:r>
              <a:rPr lang="en-US" dirty="0"/>
              <a:t>of network traffic </a:t>
            </a:r>
            <a:r>
              <a:rPr lang="en-US" dirty="0" smtClean="0"/>
              <a:t>per interface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ns — the namespace subsystem.</a:t>
            </a:r>
          </a:p>
        </p:txBody>
      </p:sp>
    </p:spTree>
    <p:extLst>
      <p:ext uri="{BB962C8B-B14F-4D97-AF65-F5344CB8AC3E}">
        <p14:creationId xmlns:p14="http://schemas.microsoft.com/office/powerpoint/2010/main" val="240738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1591</TotalTime>
  <Words>863</Words>
  <Application>Microsoft Macintosh PowerPoint</Application>
  <PresentationFormat>On-screen Show (4:3)</PresentationFormat>
  <Paragraphs>194</Paragraphs>
  <Slides>33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Office Theme</vt:lpstr>
      <vt:lpstr>Containers, Cloud Native Computing, DevOps</vt:lpstr>
      <vt:lpstr>Contents</vt:lpstr>
      <vt:lpstr>Sharing of resources vs Isolation</vt:lpstr>
      <vt:lpstr>Lightweight Virtualization history</vt:lpstr>
      <vt:lpstr>What is a Container? </vt:lpstr>
      <vt:lpstr>Containers at Google</vt:lpstr>
      <vt:lpstr>Linux Containers (LXC)</vt:lpstr>
      <vt:lpstr>A sample of LXC</vt:lpstr>
      <vt:lpstr>cgroups</vt:lpstr>
      <vt:lpstr>Alternatives to LXC</vt:lpstr>
      <vt:lpstr>libcontainer and the Open Container Foundation</vt:lpstr>
      <vt:lpstr>Cloud Native</vt:lpstr>
      <vt:lpstr>Cloud Native Computing Foundation</vt:lpstr>
      <vt:lpstr>Docker on top of LXC</vt:lpstr>
      <vt:lpstr>Why Docker?</vt:lpstr>
      <vt:lpstr>How does Docker work?</vt:lpstr>
      <vt:lpstr>Some simple Docker commands</vt:lpstr>
      <vt:lpstr>DevOps</vt:lpstr>
      <vt:lpstr>DevOps</vt:lpstr>
      <vt:lpstr>Cloud and DevOps</vt:lpstr>
      <vt:lpstr>Kittens vs Cattle (An unpleasant but effective analogy) </vt:lpstr>
      <vt:lpstr>Immutable objects</vt:lpstr>
      <vt:lpstr>Blue Green Deployment</vt:lpstr>
      <vt:lpstr>DevOps tools</vt:lpstr>
      <vt:lpstr>DevOps and Docker</vt:lpstr>
      <vt:lpstr>Challenges with Docker and Solutions</vt:lpstr>
      <vt:lpstr>Docker Machine</vt:lpstr>
      <vt:lpstr>Docker Compose</vt:lpstr>
      <vt:lpstr>Kubernetes</vt:lpstr>
      <vt:lpstr>Docker ecosystem</vt:lpstr>
      <vt:lpstr>PowerPoint Presentation</vt:lpstr>
      <vt:lpstr>12 Factor Apps </vt:lpstr>
      <vt:lpstr>Summary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294</cp:revision>
  <dcterms:created xsi:type="dcterms:W3CDTF">2012-03-07T10:41:54Z</dcterms:created>
  <dcterms:modified xsi:type="dcterms:W3CDTF">2016-06-10T15:18:05Z</dcterms:modified>
</cp:coreProperties>
</file>

<file path=docProps/thumbnail.jpeg>
</file>